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1" r:id="rId3"/>
  </p:sldMasterIdLst>
  <p:notesMasterIdLst>
    <p:notesMasterId r:id="rId9"/>
  </p:notesMasterIdLst>
  <p:handoutMasterIdLst>
    <p:handoutMasterId r:id="rId10"/>
  </p:handoutMasterIdLst>
  <p:sldIdLst>
    <p:sldId id="258" r:id="rId4"/>
    <p:sldId id="265" r:id="rId5"/>
    <p:sldId id="260" r:id="rId6"/>
    <p:sldId id="266" r:id="rId7"/>
    <p:sldId id="263" r:id="rId8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052FED-4140-407D-9086-D74B004BA9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20839-7BF6-4ADB-BFC0-36A65DAFFB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CB2D-A695-43F4-A978-8C9A0107D44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718DA-64E6-4CC6-8E42-D6258F626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4B6DA-2734-49AC-AE69-7503A41A6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101A-54A3-4F3C-AF77-B7E182A5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60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27149-DCB9-4C62-AE8D-D3EC1F81B94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490DA-755C-4F86-8EBA-0FB6162F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01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490DA-755C-4F86-8EBA-0FB6162F9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490DA-755C-4F86-8EBA-0FB6162F9F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490DA-755C-4F86-8EBA-0FB6162F9F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490DA-755C-4F86-8EBA-0FB6162F9F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490DA-755C-4F86-8EBA-0FB6162F9F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3672000"/>
            <a:ext cx="6737458" cy="64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200" b="1" strike="noStrike" spc="-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NIKSUN Full Packet Capture</a:t>
            </a:r>
            <a:endParaRPr lang="pl-PL" sz="3200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40000" y="4284000"/>
            <a:ext cx="5245200" cy="8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pl-PL" sz="18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rzechowywanie ruchu sieciowego jako droga do pełnej widoczności.</a:t>
            </a:r>
            <a:endParaRPr lang="pl-PL" sz="1800" b="1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9647D4-23A4-442F-BA2C-9E1315A25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05" y="4732440"/>
            <a:ext cx="774240" cy="774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88000" y="198000"/>
            <a:ext cx="84607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NIKSUN Full Packet Capture</a:t>
            </a:r>
            <a:endParaRPr lang="pl-PL" sz="2400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8964000" y="5274000"/>
            <a:ext cx="665280" cy="31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CF69224A-FE64-46D5-8387-AB7D0D268C5A}" type="slidenum">
              <a:rPr lang="pl-PL" sz="1400" b="1" strike="noStrike" spc="-1">
                <a:solidFill>
                  <a:srgbClr val="FFFFFF"/>
                </a:solidFill>
                <a:latin typeface="Montserrat"/>
                <a:ea typeface="DejaVu Sans"/>
              </a:rPr>
              <a:t>2</a:t>
            </a:fld>
            <a:endParaRPr lang="pl-PL" sz="14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9BDF5-23B3-4CF2-A4B0-80F525A37A9B}"/>
              </a:ext>
            </a:extLst>
          </p:cNvPr>
          <p:cNvSpPr txBox="1"/>
          <p:nvPr/>
        </p:nvSpPr>
        <p:spPr>
          <a:xfrm>
            <a:off x="473487" y="1034782"/>
            <a:ext cx="60585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PROBLEM: </a:t>
            </a:r>
          </a:p>
          <a:p>
            <a:endParaRPr lang="pl-PL" sz="14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Badanie logów, analiza Netflow, analiza APT przy pomocy sandbox, a także programy antywirusowe i poprawki systemowe okazały się obecnie niewystarczające do zwalczania ataków. 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Narzędzia te są przydatne same w sobie, ale nie są w stanie dostarczyć odpowiedzi na nieznane zagrożenia, które działają w "ciemnej" części sieci - części, w której nie zbieramy logów i zdarzeń. 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Programy antywirusowe polegają głównie na sygnaturach ataku, podczas gdy poprawki systemowe są tylko wsteczną naprawą i nie mogą znaleźć złośliwego oprogramowania, które zostało zdeponowane przy otwartych drzwiach.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572FFB-F73D-43A4-B6B3-E5296FFA6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40" y="1710711"/>
            <a:ext cx="2057400" cy="2057400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45C4416-D70C-4138-8C7E-8870323355DB}"/>
              </a:ext>
            </a:extLst>
          </p:cNvPr>
          <p:cNvCxnSpPr>
            <a:cxnSpLocks/>
          </p:cNvCxnSpPr>
          <p:nvPr/>
        </p:nvCxnSpPr>
        <p:spPr>
          <a:xfrm>
            <a:off x="473540" y="1526458"/>
            <a:ext cx="0" cy="1842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CD1FFA5-3647-40E3-AB14-C849933E8681}"/>
              </a:ext>
            </a:extLst>
          </p:cNvPr>
          <p:cNvCxnSpPr>
            <a:cxnSpLocks/>
          </p:cNvCxnSpPr>
          <p:nvPr/>
        </p:nvCxnSpPr>
        <p:spPr>
          <a:xfrm>
            <a:off x="472001" y="2364154"/>
            <a:ext cx="0" cy="2271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6A5E2A77-64CE-4F32-A800-CD704222F55B}"/>
              </a:ext>
            </a:extLst>
          </p:cNvPr>
          <p:cNvCxnSpPr>
            <a:cxnSpLocks/>
          </p:cNvCxnSpPr>
          <p:nvPr/>
        </p:nvCxnSpPr>
        <p:spPr>
          <a:xfrm>
            <a:off x="463140" y="3426038"/>
            <a:ext cx="0" cy="2271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0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88000" y="234000"/>
            <a:ext cx="84607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NIKSUN Full Packet Capture</a:t>
            </a:r>
            <a:br>
              <a:rPr dirty="0"/>
            </a:br>
            <a:endParaRPr lang="pl-PL" sz="2400" b="0" strike="noStrike" spc="-1" dirty="0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8964000" y="5274000"/>
            <a:ext cx="665280" cy="31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8DF03B27-3C64-488B-B610-60431D883414}" type="slidenum">
              <a:rPr lang="pl-PL" sz="1400" b="1" strike="noStrike" spc="-1">
                <a:solidFill>
                  <a:srgbClr val="FFFFFF"/>
                </a:solidFill>
                <a:latin typeface="Montserrat"/>
                <a:ea typeface="DejaVu Sans"/>
              </a:rPr>
              <a:t>3</a:t>
            </a:fld>
            <a:endParaRPr lang="pl-PL" sz="1400" b="0" strike="noStrike" spc="-1">
              <a:latin typeface="Arial"/>
            </a:endParaRP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DCBF7F44-74A1-4256-BBEB-2A4491E0CF32}"/>
              </a:ext>
            </a:extLst>
          </p:cNvPr>
          <p:cNvGrpSpPr/>
          <p:nvPr/>
        </p:nvGrpSpPr>
        <p:grpSpPr>
          <a:xfrm>
            <a:off x="5331542" y="1563330"/>
            <a:ext cx="4556948" cy="3045541"/>
            <a:chOff x="11959399" y="54679"/>
            <a:chExt cx="7835469" cy="5194554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36A47C05-AB34-4135-AEE8-2586CD1EFDE8}"/>
                </a:ext>
              </a:extLst>
            </p:cNvPr>
            <p:cNvSpPr/>
            <p:nvPr/>
          </p:nvSpPr>
          <p:spPr>
            <a:xfrm>
              <a:off x="11959399" y="1490887"/>
              <a:ext cx="5239818" cy="26410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8B36A4A2-BEAA-4802-B903-E7E2EA67B81A}"/>
                </a:ext>
              </a:extLst>
            </p:cNvPr>
            <p:cNvSpPr/>
            <p:nvPr/>
          </p:nvSpPr>
          <p:spPr>
            <a:xfrm>
              <a:off x="14583551" y="54679"/>
              <a:ext cx="5211317" cy="51945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8AFF04B-57EA-40FB-B139-1D6625344B78}"/>
              </a:ext>
            </a:extLst>
          </p:cNvPr>
          <p:cNvSpPr txBox="1"/>
          <p:nvPr/>
        </p:nvSpPr>
        <p:spPr>
          <a:xfrm>
            <a:off x="109539" y="966600"/>
            <a:ext cx="522200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Niksun oferuje przechowywanie ruchu sieciowego  - „kamerę bezpieczeństwa”, która czuwa nad każdą transakcją. </a:t>
            </a:r>
            <a:b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System:</a:t>
            </a:r>
          </a:p>
          <a:p>
            <a:pPr lvl="1"/>
            <a: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integruje pełne (lub częściowe, jeśli jest to wymagane ze względu na ochronę prywatności itp.) </a:t>
            </a:r>
          </a:p>
          <a:p>
            <a:pPr lvl="1"/>
            <a:endParaRPr lang="pl-PL" sz="14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przechwytuje i zapisuje pakiety z pełną analizą na poziomie:</a:t>
            </a:r>
            <a:b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pakietu</a:t>
            </a:r>
            <a:b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sesji</a:t>
            </a:r>
            <a:b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..i całej warstwy aplikacji. </a:t>
            </a:r>
          </a:p>
          <a:p>
            <a:endParaRPr lang="pl-PL" sz="14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Jeżeli malware istnieje - musi zainicjować swoją aktywność w sieci. </a:t>
            </a:r>
            <a:r>
              <a:rPr lang="pl-P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NIKSUN </a:t>
            </a:r>
            <a:r>
              <a:rPr lang="pl-PL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zarejestruje wszystkie rzeczywiste działania atakującego. 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5A0EDE71-1573-4A4F-BB27-3BF7536A874E}"/>
              </a:ext>
            </a:extLst>
          </p:cNvPr>
          <p:cNvCxnSpPr>
            <a:cxnSpLocks/>
          </p:cNvCxnSpPr>
          <p:nvPr/>
        </p:nvCxnSpPr>
        <p:spPr>
          <a:xfrm>
            <a:off x="479322" y="2169398"/>
            <a:ext cx="0" cy="2359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98E11EE0-0C75-4498-B867-09440CBE5EAC}"/>
              </a:ext>
            </a:extLst>
          </p:cNvPr>
          <p:cNvCxnSpPr>
            <a:cxnSpLocks/>
          </p:cNvCxnSpPr>
          <p:nvPr/>
        </p:nvCxnSpPr>
        <p:spPr>
          <a:xfrm>
            <a:off x="479322" y="3050457"/>
            <a:ext cx="0" cy="2531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88000" y="198000"/>
            <a:ext cx="84607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NIKSUN Full Packet Capture – USE CASES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8964000" y="5274000"/>
            <a:ext cx="665280" cy="31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CF69224A-FE64-46D5-8387-AB7D0D268C5A}" type="slidenum">
              <a:rPr lang="pl-PL" sz="1400" b="1" strike="noStrike" spc="-1">
                <a:solidFill>
                  <a:srgbClr val="FFFFFF"/>
                </a:solidFill>
                <a:latin typeface="Montserrat"/>
                <a:ea typeface="DejaVu Sans"/>
              </a:rPr>
              <a:t>4</a:t>
            </a:fld>
            <a:endParaRPr lang="pl-PL" sz="14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9BDF5-23B3-4CF2-A4B0-80F525A37A9B}"/>
              </a:ext>
            </a:extLst>
          </p:cNvPr>
          <p:cNvSpPr txBox="1"/>
          <p:nvPr/>
        </p:nvSpPr>
        <p:spPr>
          <a:xfrm>
            <a:off x="221196" y="1103167"/>
            <a:ext cx="7561385" cy="427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1000"/>
              </a:lnSpc>
              <a:spcAft>
                <a:spcPts val="800"/>
              </a:spcAft>
            </a:pP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Reakcja na incydenty – odpowiedzi na pytania krytyczne</a:t>
            </a: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b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w jaki sposób doszło do naruszenia, jakie dane zostały poddane filtracji, co zostało narażone na szwank, kogo to dotyczyło i jakie działania naprawcze należy podjąć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1000"/>
              </a:lnSpc>
              <a:spcAft>
                <a:spcPts val="800"/>
              </a:spcAft>
            </a:pP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Pełna inspekcja sieci - dzięki wykroczeniu poza zakres klasyfikacji opartej na samych portach TCP. </a:t>
            </a: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Mechanizm Dynamic Application Recognition w unikalny sposób rozpoznaje aplikacje za pomocą szczegółowych sygnatur, jak również informacji z nagłówków. Zapewnia to możliwość identyfikacji wszystkich niepożądanych aplikacji i złośliwego oprogramowania. 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1000"/>
              </a:lnSpc>
              <a:spcAft>
                <a:spcPts val="800"/>
              </a:spcAft>
            </a:pP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Zaawansowana detekcja malware - oparta na anomaliach wykorzystuje anomalie zdefiniowane przez administratorów systemu i oparte na wartościach progowych. </a:t>
            </a:r>
            <a:b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analizy </a:t>
            </a: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mogą być wykorzystywane wstecznie w już przechwyconym ruchu do identyfikacji zainfekowanych systemów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1000"/>
              </a:lnSpc>
              <a:spcAft>
                <a:spcPts val="800"/>
              </a:spcAft>
            </a:pP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Rekonstrukcja sesji aplikacji dostarcza setki rodzajów metadanych potrzebnych do analizy śledczej.</a:t>
            </a:r>
          </a:p>
          <a:p>
            <a:pPr marL="342900" marR="0" indent="-342900">
              <a:lnSpc>
                <a:spcPct val="101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pl-PL" sz="12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 tego szybka analizowa terabajtów danych, dzięki GUI w systemie Netsun - zarówno do szybkiej rekonstrukcji, jak i dogłębnej analizy sądowej.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1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C970F-9C8A-43B8-9177-9B07F9580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437" y="1581094"/>
            <a:ext cx="2143125" cy="2133600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20A2EC3-568B-414E-ABC7-9242A2A2825D}"/>
              </a:ext>
            </a:extLst>
          </p:cNvPr>
          <p:cNvCxnSpPr>
            <a:cxnSpLocks/>
          </p:cNvCxnSpPr>
          <p:nvPr/>
        </p:nvCxnSpPr>
        <p:spPr>
          <a:xfrm>
            <a:off x="544204" y="1103167"/>
            <a:ext cx="0" cy="2271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8F86139-8297-4481-AF07-6772FDB56807}"/>
              </a:ext>
            </a:extLst>
          </p:cNvPr>
          <p:cNvCxnSpPr>
            <a:cxnSpLocks/>
          </p:cNvCxnSpPr>
          <p:nvPr/>
        </p:nvCxnSpPr>
        <p:spPr>
          <a:xfrm>
            <a:off x="544204" y="1805669"/>
            <a:ext cx="0" cy="3992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E13CF0A-C603-41FE-AFCF-6505012AD802}"/>
              </a:ext>
            </a:extLst>
          </p:cNvPr>
          <p:cNvCxnSpPr>
            <a:cxnSpLocks/>
          </p:cNvCxnSpPr>
          <p:nvPr/>
        </p:nvCxnSpPr>
        <p:spPr>
          <a:xfrm>
            <a:off x="536101" y="2864205"/>
            <a:ext cx="5159" cy="5042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4CF01E6-D608-4A34-8864-AED5D4E53B45}"/>
              </a:ext>
            </a:extLst>
          </p:cNvPr>
          <p:cNvCxnSpPr>
            <a:cxnSpLocks/>
          </p:cNvCxnSpPr>
          <p:nvPr/>
        </p:nvCxnSpPr>
        <p:spPr>
          <a:xfrm>
            <a:off x="544204" y="3827207"/>
            <a:ext cx="2215" cy="3834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9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128000" y="1872000"/>
            <a:ext cx="3598200" cy="75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Solec 18 lok.U61,</a:t>
            </a:r>
            <a:br/>
            <a:r>
              <a:rPr lang="pl-PL" sz="16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00-410 Warszawa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7128000" y="2736360"/>
            <a:ext cx="3598200" cy="75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+48 22 740 42 20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7128000" y="3456360"/>
            <a:ext cx="3598200" cy="53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biuro@stinet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5900400" y="4608720"/>
            <a:ext cx="359820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strike="noStrike" spc="-1">
                <a:solidFill>
                  <a:srgbClr val="FFFFFF"/>
                </a:solidFill>
                <a:latin typeface="Montserrat"/>
                <a:ea typeface="DejaVu Sans"/>
              </a:rPr>
              <a:t>www.stinet.pl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4"/>
          <a:stretch/>
        </p:blipFill>
        <p:spPr>
          <a:xfrm>
            <a:off x="6548400" y="1872000"/>
            <a:ext cx="439200" cy="439200"/>
          </a:xfrm>
          <a:prstGeom prst="rect">
            <a:avLst/>
          </a:prstGeom>
          <a:ln>
            <a:noFill/>
          </a:ln>
        </p:spPr>
      </p:pic>
      <p:pic>
        <p:nvPicPr>
          <p:cNvPr id="95" name="Picture 94"/>
          <p:cNvPicPr/>
          <p:nvPr/>
        </p:nvPicPr>
        <p:blipFill>
          <a:blip r:embed="rId5"/>
          <a:stretch/>
        </p:blipFill>
        <p:spPr>
          <a:xfrm>
            <a:off x="6574680" y="2630520"/>
            <a:ext cx="439200" cy="439200"/>
          </a:xfrm>
          <a:prstGeom prst="rect">
            <a:avLst/>
          </a:prstGeom>
          <a:ln>
            <a:noFill/>
          </a:ln>
        </p:spPr>
      </p:pic>
      <p:pic>
        <p:nvPicPr>
          <p:cNvPr id="96" name="Picture 95"/>
          <p:cNvPicPr/>
          <p:nvPr/>
        </p:nvPicPr>
        <p:blipFill>
          <a:blip r:embed="rId6"/>
          <a:stretch/>
        </p:blipFill>
        <p:spPr>
          <a:xfrm>
            <a:off x="6575040" y="3338280"/>
            <a:ext cx="439200" cy="43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4ccc9f5e-fd7e-4f36-a54f-3cd6c769587d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171A9E52-C1C7-41ED-A128-A9C654A732F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393</Words>
  <Application>Microsoft Office PowerPoint</Application>
  <PresentationFormat>Niestandardowy</PresentationFormat>
  <Paragraphs>37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13" baseType="lpstr">
      <vt:lpstr>Arial</vt:lpstr>
      <vt:lpstr>Calibri</vt:lpstr>
      <vt:lpstr>Montserrat</vt:lpstr>
      <vt:lpstr>Symbol</vt:lpstr>
      <vt:lpstr>Verdana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>Public</cp:keywords>
  <dc:description/>
  <cp:lastModifiedBy>Izabela Niedziałkowska</cp:lastModifiedBy>
  <cp:revision>18</cp:revision>
  <dcterms:created xsi:type="dcterms:W3CDTF">2020-12-11T11:13:19Z</dcterms:created>
  <dcterms:modified xsi:type="dcterms:W3CDTF">2021-04-26T10:12:07Z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298269b6-2f7b-4091-98c5-85bac23b66f4</vt:lpwstr>
  </property>
  <property fmtid="{D5CDD505-2E9C-101B-9397-08002B2CF9AE}" pid="3" name="bjClsUserRVM">
    <vt:lpwstr>[]</vt:lpwstr>
  </property>
  <property fmtid="{D5CDD505-2E9C-101B-9397-08002B2CF9AE}" pid="4" name="bjSaver">
    <vt:lpwstr>KcjXCT2+02wmsU5UW+kGTxkY4a9lioWr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policy="4ccc9f5e-fd7e-4f36-a54f-3cd6c769587d" origin="userSelected" xmlns="http://www.boldonj</vt:lpwstr>
  </property>
  <property fmtid="{D5CDD505-2E9C-101B-9397-08002B2CF9AE}" pid="6" name="bjDocumentLabelXML-0">
    <vt:lpwstr>ames.com/2008/01/sie/internal/label"&gt;&lt;element uid="id_classification_nonbusiness" value="" /&gt;&lt;/sisl&gt;</vt:lpwstr>
  </property>
  <property fmtid="{D5CDD505-2E9C-101B-9397-08002B2CF9AE}" pid="7" name="bjDocumentSecurityLabel">
    <vt:lpwstr>Publiczne</vt:lpwstr>
  </property>
</Properties>
</file>